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9" r:id="rId3"/>
    <p:sldId id="257" r:id="rId4"/>
    <p:sldId id="260" r:id="rId5"/>
    <p:sldId id="264" r:id="rId6"/>
    <p:sldId id="265" r:id="rId7"/>
    <p:sldId id="261" r:id="rId8"/>
    <p:sldId id="262" r:id="rId9"/>
    <p:sldId id="258" r:id="rId10"/>
    <p:sldId id="263" r:id="rId11"/>
    <p:sldId id="270" r:id="rId12"/>
    <p:sldId id="271"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40D5B-36BC-47F6-B498-F6BA9870F4BB}" type="datetimeFigureOut">
              <a:rPr lang="nl-NL" smtClean="0"/>
              <a:t>29-11-2017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4BEFD-B03B-4702-9952-8EA94085AA2D}" type="slidenum">
              <a:rPr lang="nl-NL" smtClean="0"/>
              <a:t>‹nr.›</a:t>
            </a:fld>
            <a:endParaRPr lang="nl-NL"/>
          </a:p>
        </p:txBody>
      </p:sp>
    </p:spTree>
    <p:extLst>
      <p:ext uri="{BB962C8B-B14F-4D97-AF65-F5344CB8AC3E}">
        <p14:creationId xmlns:p14="http://schemas.microsoft.com/office/powerpoint/2010/main" val="172391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Het heeft 4 snijtanden en 16 kiezen welke gedurende het hele leven doorgroeien.</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Wanneer groei en slijtage niet in evenwicht zijn zullen problemen ontstaan. Er zullen haken op de kiezen ontstaan welke een brug over de tong zal vormen, dit bemoeilijkt het eten en de cavia zal stoppen met eten.</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De snijtanden groeien wel </a:t>
            </a:r>
            <a:r>
              <a:rPr lang="nl-NL" sz="1200" i="1" u="none" strike="noStrike" kern="1200" dirty="0">
                <a:solidFill>
                  <a:schemeClr val="tx1"/>
                </a:solidFill>
                <a:effectLst/>
                <a:latin typeface="+mn-lt"/>
                <a:ea typeface="+mn-ea"/>
                <a:cs typeface="+mn-cs"/>
                <a:hlinkClick r:id="rId3"/>
              </a:rPr>
              <a:t>6-8</a:t>
            </a:r>
            <a:r>
              <a:rPr lang="nl-NL" sz="1200" i="1" kern="1200" dirty="0">
                <a:solidFill>
                  <a:schemeClr val="tx1"/>
                </a:solidFill>
                <a:effectLst/>
                <a:latin typeface="+mn-lt"/>
                <a:ea typeface="+mn-ea"/>
                <a:cs typeface="+mn-cs"/>
              </a:rPr>
              <a:t> cm per jaar. Het is dus heel belangrijk dat de tanden goed op elkaar afslijten. De cavia knaagt om zijn snijtanden kort, scherp en beitelvormig te houden.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D024BEFD-B03B-4702-9952-8EA94085AA2D}" type="slidenum">
              <a:rPr lang="nl-NL" smtClean="0"/>
              <a:t>3</a:t>
            </a:fld>
            <a:endParaRPr lang="nl-NL"/>
          </a:p>
        </p:txBody>
      </p:sp>
    </p:spTree>
    <p:extLst>
      <p:ext uri="{BB962C8B-B14F-4D97-AF65-F5344CB8AC3E}">
        <p14:creationId xmlns:p14="http://schemas.microsoft.com/office/powerpoint/2010/main" val="391026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Spijsvertering CAVIA Gebit: De cavia maalt het voedsel stuk met zijn tanden. Keelholte: Door de keel holte passeert het eten en gaat naar de slokdarm. Slokdarm: Brengt het voedsel naar de maag, met knijpende bewegingen. Maag: De maag van de cavia is relatief groot 5 a 10 cm groot, De maag produceert maagsap, wat het voedsel verteert. Lever: De lever produceert gal, gal komt via de galblaas in de darmen. Gal veranderd de vetten in het voedsel in kleinere eenheden waardoor er voor enzymen een grote oppervlak bestaat en de vertering sneller kan verlopen. Alvleesklier: Zorgt voor verteringssappen Dunne darm: bevinden zich veel bloedvaatjes die voedingstoffen uit het voedsel halen. De dunne darm bij een cavia is 1.5m lang. Blindedarm: Het geeft extra bacterie maar heeft geen functie. De blinde darm is bij een cavia 15cm lang. Dikke darm: word het zout en vocht uit het voedsel gehaald. De dikke darm is 1m lang van de cavia. Anus: Produceert afval naar buiten wat ook wel poep word genoemd.</a:t>
            </a:r>
            <a:endParaRPr lang="nl-NL" dirty="0"/>
          </a:p>
        </p:txBody>
      </p:sp>
      <p:sp>
        <p:nvSpPr>
          <p:cNvPr id="4" name="Tijdelijke aanduiding voor dianummer 3"/>
          <p:cNvSpPr>
            <a:spLocks noGrp="1"/>
          </p:cNvSpPr>
          <p:nvPr>
            <p:ph type="sldNum" sz="quarter" idx="10"/>
          </p:nvPr>
        </p:nvSpPr>
        <p:spPr/>
        <p:txBody>
          <a:bodyPr/>
          <a:lstStyle/>
          <a:p>
            <a:fld id="{D024BEFD-B03B-4702-9952-8EA94085AA2D}" type="slidenum">
              <a:rPr lang="nl-NL" smtClean="0"/>
              <a:t>7</a:t>
            </a:fld>
            <a:endParaRPr lang="nl-NL"/>
          </a:p>
        </p:txBody>
      </p:sp>
    </p:spTree>
    <p:extLst>
      <p:ext uri="{BB962C8B-B14F-4D97-AF65-F5344CB8AC3E}">
        <p14:creationId xmlns:p14="http://schemas.microsoft.com/office/powerpoint/2010/main" val="28788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Deze dieren bezitten dus geen hoektanden. De snijtanden hebben geen wortels, daarom groeien ze ook als maar door en aan de voorkant hebben ze een </a:t>
            </a:r>
            <a:r>
              <a:rPr lang="nl-NL" sz="1200" i="1" kern="1200" dirty="0" err="1">
                <a:solidFill>
                  <a:schemeClr val="tx1"/>
                </a:solidFill>
                <a:effectLst/>
                <a:latin typeface="+mn-lt"/>
                <a:ea typeface="+mn-ea"/>
                <a:cs typeface="+mn-cs"/>
              </a:rPr>
              <a:t>emaille</a:t>
            </a:r>
            <a:r>
              <a:rPr lang="nl-NL" sz="1200" i="1" kern="1200" dirty="0">
                <a:solidFill>
                  <a:schemeClr val="tx1"/>
                </a:solidFill>
                <a:effectLst/>
                <a:latin typeface="+mn-lt"/>
                <a:ea typeface="+mn-ea"/>
                <a:cs typeface="+mn-cs"/>
              </a:rPr>
              <a:t>-laag (glazuur). Doordat de tanden tijdens het eten (knagen) over elkaar heen bewegen, slijten ze. In het wild heeft een hamstertje alle mogelijkheid om zijn tanden te slijten maar in gevangenschap is hij afhankelijk van zijn baasje en dus moeten we onze huisvriend ten regelmatig iets te knagen aanbieden</a:t>
            </a:r>
            <a:endParaRPr lang="nl-NL" dirty="0"/>
          </a:p>
        </p:txBody>
      </p:sp>
      <p:sp>
        <p:nvSpPr>
          <p:cNvPr id="4" name="Tijdelijke aanduiding voor dianummer 3"/>
          <p:cNvSpPr>
            <a:spLocks noGrp="1"/>
          </p:cNvSpPr>
          <p:nvPr>
            <p:ph type="sldNum" sz="quarter" idx="10"/>
          </p:nvPr>
        </p:nvSpPr>
        <p:spPr/>
        <p:txBody>
          <a:bodyPr/>
          <a:lstStyle/>
          <a:p>
            <a:fld id="{D024BEFD-B03B-4702-9952-8EA94085AA2D}" type="slidenum">
              <a:rPr lang="nl-NL" smtClean="0"/>
              <a:t>9</a:t>
            </a:fld>
            <a:endParaRPr lang="nl-NL"/>
          </a:p>
        </p:txBody>
      </p:sp>
    </p:spTree>
    <p:extLst>
      <p:ext uri="{BB962C8B-B14F-4D97-AF65-F5344CB8AC3E}">
        <p14:creationId xmlns:p14="http://schemas.microsoft.com/office/powerpoint/2010/main" val="203044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SLOKDARM VAN EEN DWERGHAMSTER</a:t>
            </a:r>
            <a:br>
              <a:rPr lang="nl-NL" dirty="0"/>
            </a:br>
            <a:r>
              <a:rPr lang="nl-NL" sz="1200" b="0" i="0" kern="1200" dirty="0">
                <a:solidFill>
                  <a:schemeClr val="tx1"/>
                </a:solidFill>
                <a:effectLst/>
                <a:latin typeface="+mn-lt"/>
                <a:ea typeface="+mn-ea"/>
                <a:cs typeface="+mn-cs"/>
              </a:rPr>
              <a:t>Vanuit de mond komt het voedsel in de keel en vervolgens in de slokdarm. Dit is een lange dunne buis die tussen de keel en de maag ligt. Via de slokdarm wordt het voedsel getransporteerd naar de maag.</a:t>
            </a:r>
            <a:br>
              <a:rPr lang="nl-NL" dirty="0"/>
            </a:br>
            <a:r>
              <a:rPr lang="nl-NL" sz="1200" b="0" i="1" kern="1200" dirty="0">
                <a:solidFill>
                  <a:schemeClr val="tx1"/>
                </a:solidFill>
                <a:effectLst/>
                <a:latin typeface="+mn-lt"/>
                <a:ea typeface="+mn-ea"/>
                <a:cs typeface="+mn-cs"/>
              </a:rPr>
              <a:t>______________________________________</a:t>
            </a:r>
            <a:br>
              <a:rPr lang="nl-NL" dirty="0"/>
            </a:br>
            <a:r>
              <a:rPr lang="nl-NL" sz="1200" b="0" i="0" kern="1200" dirty="0">
                <a:solidFill>
                  <a:schemeClr val="tx1"/>
                </a:solidFill>
                <a:effectLst/>
                <a:latin typeface="+mn-lt"/>
                <a:ea typeface="+mn-ea"/>
                <a:cs typeface="+mn-cs"/>
              </a:rPr>
              <a:t>DE MAAG VAN EEN DWERGHAMSTER</a:t>
            </a:r>
            <a:br>
              <a:rPr lang="nl-NL" dirty="0"/>
            </a:br>
            <a:r>
              <a:rPr lang="nl-NL" sz="1200" b="0" i="0" kern="1200" dirty="0">
                <a:solidFill>
                  <a:schemeClr val="tx1"/>
                </a:solidFill>
                <a:effectLst/>
                <a:latin typeface="+mn-lt"/>
                <a:ea typeface="+mn-ea"/>
                <a:cs typeface="+mn-cs"/>
              </a:rPr>
              <a:t>De maag van de hamster bestaat uit twee ‘kamers’. De voormaag (Voormagen maken deel uit van een meervoudig magensysteem zoals diverse diersoorten dit bezitten) en de hoofd- of kliermaag. In de voormaag wordt het voedsel voor verteerd en daarna in de andere maag volledig verteerd.</a:t>
            </a:r>
            <a:br>
              <a:rPr lang="nl-NL" dirty="0"/>
            </a:br>
            <a:r>
              <a:rPr lang="nl-NL" sz="1200" b="0" i="1" kern="1200" dirty="0">
                <a:solidFill>
                  <a:schemeClr val="tx1"/>
                </a:solidFill>
                <a:effectLst/>
                <a:latin typeface="+mn-lt"/>
                <a:ea typeface="+mn-ea"/>
                <a:cs typeface="+mn-cs"/>
              </a:rPr>
              <a:t>______________________________________</a:t>
            </a:r>
            <a:br>
              <a:rPr lang="nl-NL" dirty="0"/>
            </a:br>
            <a:br>
              <a:rPr lang="nl-NL" dirty="0"/>
            </a:br>
            <a:br>
              <a:rPr lang="nl-NL" dirty="0"/>
            </a:br>
            <a:r>
              <a:rPr lang="nl-NL" sz="1200" b="0" i="0" kern="1200" dirty="0">
                <a:solidFill>
                  <a:schemeClr val="tx1"/>
                </a:solidFill>
                <a:effectLst/>
                <a:latin typeface="+mn-lt"/>
                <a:ea typeface="+mn-ea"/>
                <a:cs typeface="+mn-cs"/>
              </a:rPr>
              <a:t>DE DARMEN VAN EEN DWERGHAMSTER</a:t>
            </a:r>
            <a:br>
              <a:rPr lang="nl-NL" dirty="0"/>
            </a:br>
            <a:r>
              <a:rPr lang="nl-NL" sz="1200" b="0" i="0" kern="1200" dirty="0">
                <a:solidFill>
                  <a:schemeClr val="tx1"/>
                </a:solidFill>
                <a:effectLst/>
                <a:latin typeface="+mn-lt"/>
                <a:ea typeface="+mn-ea"/>
                <a:cs typeface="+mn-cs"/>
              </a:rPr>
              <a:t>Na de vertering in de maag is het voedsel vloeibaar geworden en gaat het naar de darmen toe. Dit lange kronkelende orgaan vult het grootste gedeelte van de buikholte (lat. Abdomen). Hamsters hebben een lange darm, omdat zij planteneters zijn.</a:t>
            </a:r>
            <a:br>
              <a:rPr lang="nl-NL" dirty="0"/>
            </a:br>
            <a:r>
              <a:rPr lang="nl-NL" sz="1200" b="0" i="0" kern="1200" dirty="0">
                <a:solidFill>
                  <a:schemeClr val="tx1"/>
                </a:solidFill>
                <a:effectLst/>
                <a:latin typeface="+mn-lt"/>
                <a:ea typeface="+mn-ea"/>
                <a:cs typeface="+mn-cs"/>
              </a:rPr>
              <a:t>Planten hebben een harde celwand met veel cellulose en zijn moeilijk te verteren. De darm is net als de maag middels het peritoneum opgehangen dit heet ook wel de darmscheil.</a:t>
            </a:r>
            <a:br>
              <a:rPr lang="nl-NL" dirty="0"/>
            </a:br>
            <a:r>
              <a:rPr lang="nl-NL" sz="1200" b="0" i="0" kern="1200" dirty="0">
                <a:solidFill>
                  <a:schemeClr val="tx1"/>
                </a:solidFill>
                <a:effectLst/>
                <a:latin typeface="+mn-lt"/>
                <a:ea typeface="+mn-ea"/>
                <a:cs typeface="+mn-cs"/>
              </a:rPr>
              <a:t>De wand van de darm bestaat uit vier lagen:</a:t>
            </a:r>
            <a:br>
              <a:rPr lang="nl-NL" dirty="0"/>
            </a:br>
            <a:r>
              <a:rPr lang="nl-NL" sz="1200" b="0" i="0" kern="1200" dirty="0">
                <a:solidFill>
                  <a:schemeClr val="tx1"/>
                </a:solidFill>
                <a:effectLst/>
                <a:latin typeface="+mn-lt"/>
                <a:ea typeface="+mn-ea"/>
                <a:cs typeface="+mn-cs"/>
              </a:rPr>
              <a:t>Als we verder kijken zien we dat de darm uit twee delen bestaat, nl: De dunne darm en de dikke darm.</a:t>
            </a:r>
            <a:br>
              <a:rPr lang="nl-NL" dirty="0"/>
            </a:br>
            <a:r>
              <a:rPr lang="nl-NL" sz="1200" b="0" i="0" kern="1200" dirty="0">
                <a:solidFill>
                  <a:schemeClr val="tx1"/>
                </a:solidFill>
                <a:effectLst/>
                <a:latin typeface="+mn-lt"/>
                <a:ea typeface="+mn-ea"/>
                <a:cs typeface="+mn-cs"/>
              </a:rPr>
              <a:t>De taak van de dunne darm is het verder verkleinen van het voedsel. Hier vindt het resorberen (opnemen) van het voedsel plaats, de verkleinde voedseldeeltjes worden door de darmwand opgenomen en aan het bloed afgegeven.</a:t>
            </a:r>
            <a:endParaRPr lang="nl-NL" dirty="0"/>
          </a:p>
        </p:txBody>
      </p:sp>
      <p:sp>
        <p:nvSpPr>
          <p:cNvPr id="4" name="Tijdelijke aanduiding voor dianummer 3"/>
          <p:cNvSpPr>
            <a:spLocks noGrp="1"/>
          </p:cNvSpPr>
          <p:nvPr>
            <p:ph type="sldNum" sz="quarter" idx="10"/>
          </p:nvPr>
        </p:nvSpPr>
        <p:spPr/>
        <p:txBody>
          <a:bodyPr/>
          <a:lstStyle/>
          <a:p>
            <a:fld id="{D024BEFD-B03B-4702-9952-8EA94085AA2D}" type="slidenum">
              <a:rPr lang="nl-NL" smtClean="0"/>
              <a:t>13</a:t>
            </a:fld>
            <a:endParaRPr lang="nl-NL"/>
          </a:p>
        </p:txBody>
      </p:sp>
    </p:spTree>
    <p:extLst>
      <p:ext uri="{BB962C8B-B14F-4D97-AF65-F5344CB8AC3E}">
        <p14:creationId xmlns:p14="http://schemas.microsoft.com/office/powerpoint/2010/main" val="403881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312487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293349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9F9FAA-9E9F-49CE-B5F6-C0AB59F6CB36}"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805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80C7DCA7-BDDA-4399-85ED-FB225EB4C2CA}" type="datetimeFigureOut">
              <a:rPr lang="nl-NL" smtClean="0"/>
              <a:t>28-11-2017</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142294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80C7DCA7-BDDA-4399-85ED-FB225EB4C2CA}" type="datetimeFigureOut">
              <a:rPr lang="nl-NL" smtClean="0"/>
              <a:t>28-11-2017</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F9FAA-9E9F-49CE-B5F6-C0AB59F6CB36}"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858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80C7DCA7-BDDA-4399-85ED-FB225EB4C2CA}" type="datetimeFigureOut">
              <a:rPr lang="nl-NL" smtClean="0"/>
              <a:t>28-11-2017</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1757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232381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37273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64656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0C7DCA7-BDDA-4399-85ED-FB225EB4C2CA}" type="datetimeFigureOut">
              <a:rPr lang="nl-NL" smtClean="0"/>
              <a:t>28-11-2017</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132717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0C7DCA7-BDDA-4399-85ED-FB225EB4C2CA}" type="datetimeFigureOut">
              <a:rPr lang="nl-NL" smtClean="0"/>
              <a:t>28-11-2017</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27904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0C7DCA7-BDDA-4399-85ED-FB225EB4C2CA}" type="datetimeFigureOut">
              <a:rPr lang="nl-NL" smtClean="0"/>
              <a:t>28-11-2017</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398921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0C7DCA7-BDDA-4399-85ED-FB225EB4C2CA}" type="datetimeFigureOut">
              <a:rPr lang="nl-NL" smtClean="0"/>
              <a:t>28-11-2017</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2778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7DCA7-BDDA-4399-85ED-FB225EB4C2CA}" type="datetimeFigureOut">
              <a:rPr lang="nl-NL" smtClean="0"/>
              <a:t>28-11-2017</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161007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0C7DCA7-BDDA-4399-85ED-FB225EB4C2CA}" type="datetimeFigureOut">
              <a:rPr lang="nl-NL" smtClean="0"/>
              <a:t>28-11-2017</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61338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0C7DCA7-BDDA-4399-85ED-FB225EB4C2CA}" type="datetimeFigureOut">
              <a:rPr lang="nl-NL" smtClean="0"/>
              <a:t>28-11-2017</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9F9FAA-9E9F-49CE-B5F6-C0AB59F6CB36}" type="slidenum">
              <a:rPr lang="nl-NL" smtClean="0"/>
              <a:t>‹nr.›</a:t>
            </a:fld>
            <a:endParaRPr lang="nl-NL"/>
          </a:p>
        </p:txBody>
      </p:sp>
    </p:spTree>
    <p:extLst>
      <p:ext uri="{BB962C8B-B14F-4D97-AF65-F5344CB8AC3E}">
        <p14:creationId xmlns:p14="http://schemas.microsoft.com/office/powerpoint/2010/main" val="169329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C7DCA7-BDDA-4399-85ED-FB225EB4C2CA}" type="datetimeFigureOut">
              <a:rPr lang="nl-NL" smtClean="0"/>
              <a:t>28-11-2017</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9F9FAA-9E9F-49CE-B5F6-C0AB59F6CB36}" type="slidenum">
              <a:rPr lang="nl-NL" smtClean="0"/>
              <a:t>‹nr.›</a:t>
            </a:fld>
            <a:endParaRPr lang="nl-NL"/>
          </a:p>
        </p:txBody>
      </p:sp>
    </p:spTree>
    <p:extLst>
      <p:ext uri="{BB962C8B-B14F-4D97-AF65-F5344CB8AC3E}">
        <p14:creationId xmlns:p14="http://schemas.microsoft.com/office/powerpoint/2010/main" val="160769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3DAF2-8410-47E2-9284-18ADDC2F46F4}"/>
              </a:ext>
            </a:extLst>
          </p:cNvPr>
          <p:cNvSpPr>
            <a:spLocks noGrp="1"/>
          </p:cNvSpPr>
          <p:nvPr>
            <p:ph type="ctrTitle"/>
          </p:nvPr>
        </p:nvSpPr>
        <p:spPr/>
        <p:txBody>
          <a:bodyPr/>
          <a:lstStyle/>
          <a:p>
            <a:r>
              <a:rPr lang="nl-NL" dirty="0"/>
              <a:t>Hamster &amp; Cavia</a:t>
            </a:r>
          </a:p>
        </p:txBody>
      </p:sp>
      <p:sp>
        <p:nvSpPr>
          <p:cNvPr id="3" name="Ondertitel 2">
            <a:extLst>
              <a:ext uri="{FF2B5EF4-FFF2-40B4-BE49-F238E27FC236}">
                <a16:creationId xmlns:a16="http://schemas.microsoft.com/office/drawing/2014/main" id="{664DBADB-22BD-4DBA-B1A0-7A29EBF8436B}"/>
              </a:ext>
            </a:extLst>
          </p:cNvPr>
          <p:cNvSpPr>
            <a:spLocks noGrp="1"/>
          </p:cNvSpPr>
          <p:nvPr>
            <p:ph type="subTitle" idx="1"/>
          </p:nvPr>
        </p:nvSpPr>
        <p:spPr/>
        <p:txBody>
          <a:bodyPr/>
          <a:lstStyle/>
          <a:p>
            <a:endParaRPr lang="nl-NL" dirty="0"/>
          </a:p>
        </p:txBody>
      </p:sp>
      <p:pic>
        <p:nvPicPr>
          <p:cNvPr id="9218" name="Picture 2" descr="Afbeeldingsresultaat voor hamster">
            <a:extLst>
              <a:ext uri="{FF2B5EF4-FFF2-40B4-BE49-F238E27FC236}">
                <a16:creationId xmlns:a16="http://schemas.microsoft.com/office/drawing/2014/main" id="{DCC77136-A048-4941-B3A9-993D66EE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878" y="558391"/>
            <a:ext cx="2545272" cy="2870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4" descr="Afbeeldingsresultaat voor cavia">
            <a:extLst>
              <a:ext uri="{FF2B5EF4-FFF2-40B4-BE49-F238E27FC236}">
                <a16:creationId xmlns:a16="http://schemas.microsoft.com/office/drawing/2014/main" id="{B232F88F-771B-44E8-9C35-66419164A5BD}"/>
              </a:ext>
            </a:extLst>
          </p:cNvPr>
          <p:cNvSpPr>
            <a:spLocks noChangeAspect="1" noChangeArrowheads="1"/>
          </p:cNvSpPr>
          <p:nvPr/>
        </p:nvSpPr>
        <p:spPr bwMode="auto">
          <a:xfrm>
            <a:off x="3200400" y="3547307"/>
            <a:ext cx="154504" cy="1545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cavia">
            <a:extLst>
              <a:ext uri="{FF2B5EF4-FFF2-40B4-BE49-F238E27FC236}">
                <a16:creationId xmlns:a16="http://schemas.microsoft.com/office/drawing/2014/main" id="{FB96C8AB-7118-4ED1-9E99-29147F4C1E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24" name="Picture 8" descr="Gerelateerde afbeelding">
            <a:extLst>
              <a:ext uri="{FF2B5EF4-FFF2-40B4-BE49-F238E27FC236}">
                <a16:creationId xmlns:a16="http://schemas.microsoft.com/office/drawing/2014/main" id="{24B95875-2C4D-430D-B2BA-B3307BAC8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686" y="220460"/>
            <a:ext cx="3489476" cy="2617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7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B6B1D-C0E1-43A6-8CAB-190ED939FD22}"/>
              </a:ext>
            </a:extLst>
          </p:cNvPr>
          <p:cNvSpPr>
            <a:spLocks noGrp="1"/>
          </p:cNvSpPr>
          <p:nvPr>
            <p:ph type="title"/>
          </p:nvPr>
        </p:nvSpPr>
        <p:spPr/>
        <p:txBody>
          <a:bodyPr/>
          <a:lstStyle/>
          <a:p>
            <a:r>
              <a:rPr lang="nl-NL" dirty="0"/>
              <a:t>Voerbehoefte &amp; Voerhoeveelheid</a:t>
            </a:r>
          </a:p>
        </p:txBody>
      </p:sp>
      <p:sp>
        <p:nvSpPr>
          <p:cNvPr id="3" name="Tijdelijke aanduiding voor inhoud 2">
            <a:extLst>
              <a:ext uri="{FF2B5EF4-FFF2-40B4-BE49-F238E27FC236}">
                <a16:creationId xmlns:a16="http://schemas.microsoft.com/office/drawing/2014/main" id="{7E5D8F38-B92F-4D6A-B3EE-7B93B12D3F9D}"/>
              </a:ext>
            </a:extLst>
          </p:cNvPr>
          <p:cNvSpPr>
            <a:spLocks noGrp="1"/>
          </p:cNvSpPr>
          <p:nvPr>
            <p:ph idx="1"/>
          </p:nvPr>
        </p:nvSpPr>
        <p:spPr/>
        <p:txBody>
          <a:bodyPr/>
          <a:lstStyle/>
          <a:p>
            <a:r>
              <a:rPr lang="nl-NL" dirty="0"/>
              <a:t>een eiwitrijke voeding ma 15 tot 18% eiwit het beste voer dat je kan geven is </a:t>
            </a:r>
            <a:r>
              <a:rPr lang="nl-NL" dirty="0" err="1"/>
              <a:t>mixvoer</a:t>
            </a:r>
            <a:r>
              <a:rPr lang="nl-NL" dirty="0"/>
              <a:t> omdat hamsters vrijwel geen </a:t>
            </a:r>
            <a:r>
              <a:rPr lang="nl-NL" dirty="0" err="1"/>
              <a:t>bix</a:t>
            </a:r>
            <a:r>
              <a:rPr lang="nl-NL" dirty="0"/>
              <a:t> eten. Als je geen eiwitrijk voer hebt kan je die ook bijvoeren met meelwormen.</a:t>
            </a:r>
          </a:p>
          <a:p>
            <a:endParaRPr lang="nl-NL" dirty="0"/>
          </a:p>
          <a:p>
            <a:r>
              <a:rPr lang="nl-NL" dirty="0"/>
              <a:t>niet al te veel voor Syrische hamster een hele eetlepel en voor dwerghamsters een halve eetlepel als de hamster niet alles opeet haal het dan weg.</a:t>
            </a:r>
          </a:p>
        </p:txBody>
      </p:sp>
    </p:spTree>
    <p:extLst>
      <p:ext uri="{BB962C8B-B14F-4D97-AF65-F5344CB8AC3E}">
        <p14:creationId xmlns:p14="http://schemas.microsoft.com/office/powerpoint/2010/main" val="255760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704352"/>
            <a:ext cx="9144000" cy="771751"/>
          </a:xfrm>
        </p:spPr>
        <p:txBody>
          <a:bodyPr>
            <a:noAutofit/>
          </a:bodyPr>
          <a:lstStyle/>
          <a:p>
            <a:r>
              <a:rPr lang="nl-NL" sz="4400" dirty="0"/>
              <a:t>Veel voorkomende ingrediënten voeding hamster </a:t>
            </a:r>
          </a:p>
        </p:txBody>
      </p:sp>
      <p:sp>
        <p:nvSpPr>
          <p:cNvPr id="3" name="Ondertitel 2"/>
          <p:cNvSpPr>
            <a:spLocks noGrp="1"/>
          </p:cNvSpPr>
          <p:nvPr>
            <p:ph type="subTitle" idx="1"/>
          </p:nvPr>
        </p:nvSpPr>
        <p:spPr>
          <a:xfrm>
            <a:off x="1280160" y="2338251"/>
            <a:ext cx="9387840" cy="2919549"/>
          </a:xfrm>
        </p:spPr>
        <p:txBody>
          <a:bodyPr>
            <a:normAutofit/>
          </a:bodyPr>
          <a:lstStyle/>
          <a:p>
            <a:pPr marL="342900" indent="-342900">
              <a:buFontTx/>
              <a:buChar char="-"/>
            </a:pPr>
            <a:r>
              <a:rPr lang="nl-NL" sz="2600" dirty="0"/>
              <a:t>Granen </a:t>
            </a:r>
          </a:p>
          <a:p>
            <a:pPr marL="342900" indent="-342900">
              <a:buFontTx/>
              <a:buChar char="-"/>
            </a:pPr>
            <a:r>
              <a:rPr lang="nl-NL" sz="2600" dirty="0"/>
              <a:t>-mineralen </a:t>
            </a:r>
          </a:p>
          <a:p>
            <a:pPr marL="342900" indent="-342900">
              <a:buFontTx/>
              <a:buChar char="-"/>
            </a:pPr>
            <a:r>
              <a:rPr lang="nl-NL" sz="2600" dirty="0"/>
              <a:t>-zaden </a:t>
            </a:r>
          </a:p>
          <a:p>
            <a:pPr marL="342900" indent="-342900">
              <a:buFontTx/>
              <a:buChar char="-"/>
            </a:pPr>
            <a:r>
              <a:rPr lang="nl-NL" sz="2600" dirty="0"/>
              <a:t>-plantaardige bijproducten</a:t>
            </a:r>
          </a:p>
          <a:p>
            <a:endParaRPr lang="nl-NL" sz="2600" dirty="0"/>
          </a:p>
        </p:txBody>
      </p:sp>
      <p:pic>
        <p:nvPicPr>
          <p:cNvPr id="6146" name="Picture 2" descr="Afbeeldingsresultaat voor hamster">
            <a:extLst>
              <a:ext uri="{FF2B5EF4-FFF2-40B4-BE49-F238E27FC236}">
                <a16:creationId xmlns:a16="http://schemas.microsoft.com/office/drawing/2014/main" id="{054F7CBE-9BA9-4FA2-8F53-C1303C21A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415" y="4736159"/>
            <a:ext cx="3436585" cy="1933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Gerelateerde afbeelding">
            <a:extLst>
              <a:ext uri="{FF2B5EF4-FFF2-40B4-BE49-F238E27FC236}">
                <a16:creationId xmlns:a16="http://schemas.microsoft.com/office/drawing/2014/main" id="{096BBEED-E95A-464E-84C5-9E64555E8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642" y="1764477"/>
            <a:ext cx="2986272" cy="2986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1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43362" y="747609"/>
            <a:ext cx="9144000" cy="941568"/>
          </a:xfrm>
        </p:spPr>
        <p:txBody>
          <a:bodyPr>
            <a:normAutofit/>
          </a:bodyPr>
          <a:lstStyle/>
          <a:p>
            <a:r>
              <a:rPr lang="nl-NL" sz="4400" dirty="0"/>
              <a:t>Foerageergedrag hamster </a:t>
            </a:r>
          </a:p>
        </p:txBody>
      </p:sp>
      <p:sp>
        <p:nvSpPr>
          <p:cNvPr id="3" name="Ondertitel 2"/>
          <p:cNvSpPr>
            <a:spLocks noGrp="1"/>
          </p:cNvSpPr>
          <p:nvPr>
            <p:ph type="subTitle" idx="1"/>
          </p:nvPr>
        </p:nvSpPr>
        <p:spPr>
          <a:xfrm>
            <a:off x="1843362" y="2321334"/>
            <a:ext cx="9649097" cy="2906486"/>
          </a:xfrm>
        </p:spPr>
        <p:txBody>
          <a:bodyPr>
            <a:normAutofit fontScale="92500" lnSpcReduction="20000"/>
          </a:bodyPr>
          <a:lstStyle/>
          <a:p>
            <a:pPr marL="342900" indent="-342900">
              <a:buFontTx/>
              <a:buChar char="-"/>
            </a:pPr>
            <a:r>
              <a:rPr lang="nl-NL" sz="2600" dirty="0"/>
              <a:t>Nachts  en in de vroege ochtend – het zijn nachtdieren dus ze gaan snachts en in de vroege ochtend  opzoek naar voedsel</a:t>
            </a:r>
          </a:p>
          <a:p>
            <a:pPr marL="342900" indent="-342900">
              <a:buFontTx/>
              <a:buChar char="-"/>
            </a:pPr>
            <a:r>
              <a:rPr lang="nl-NL" sz="2600" dirty="0"/>
              <a:t>Hamsteren – hamsters slaan het voedsel op in hun wangzakken voor in de winterslaap </a:t>
            </a:r>
          </a:p>
          <a:p>
            <a:pPr marL="342900" indent="-342900">
              <a:buFontTx/>
              <a:buChar char="-"/>
            </a:pPr>
            <a:r>
              <a:rPr lang="nl-NL" sz="2600" dirty="0"/>
              <a:t>-plantaardig voedsel en dierlijk voedsel– in het wild eten hamsters vaak plantaardig voedsel, maar ze eten ook wel dierlijk voedsel zoals  slakken, regenwormen en kikkers </a:t>
            </a:r>
          </a:p>
          <a:p>
            <a:pPr marL="342900" indent="-342900">
              <a:buFontTx/>
              <a:buChar char="-"/>
            </a:pPr>
            <a:endParaRPr lang="nl-NL" sz="2600" dirty="0"/>
          </a:p>
        </p:txBody>
      </p:sp>
    </p:spTree>
    <p:extLst>
      <p:ext uri="{BB962C8B-B14F-4D97-AF65-F5344CB8AC3E}">
        <p14:creationId xmlns:p14="http://schemas.microsoft.com/office/powerpoint/2010/main" val="35601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3B425-57B4-454E-ABDA-59A6DE4453EA}"/>
              </a:ext>
            </a:extLst>
          </p:cNvPr>
          <p:cNvSpPr>
            <a:spLocks noGrp="1"/>
          </p:cNvSpPr>
          <p:nvPr>
            <p:ph type="title"/>
          </p:nvPr>
        </p:nvSpPr>
        <p:spPr/>
        <p:txBody>
          <a:bodyPr/>
          <a:lstStyle/>
          <a:p>
            <a:r>
              <a:rPr lang="nl-NL" dirty="0"/>
              <a:t>Spijsvertering</a:t>
            </a:r>
          </a:p>
        </p:txBody>
      </p:sp>
      <p:sp>
        <p:nvSpPr>
          <p:cNvPr id="3" name="Tijdelijke aanduiding voor inhoud 2">
            <a:extLst>
              <a:ext uri="{FF2B5EF4-FFF2-40B4-BE49-F238E27FC236}">
                <a16:creationId xmlns:a16="http://schemas.microsoft.com/office/drawing/2014/main" id="{DFCDD078-0627-4811-A548-D8DE6EC9F716}"/>
              </a:ext>
            </a:extLst>
          </p:cNvPr>
          <p:cNvSpPr>
            <a:spLocks noGrp="1"/>
          </p:cNvSpPr>
          <p:nvPr>
            <p:ph idx="1"/>
          </p:nvPr>
        </p:nvSpPr>
        <p:spPr/>
        <p:txBody>
          <a:bodyPr>
            <a:normAutofit lnSpcReduction="10000"/>
          </a:bodyPr>
          <a:lstStyle/>
          <a:p>
            <a:r>
              <a:rPr lang="nl-NL" sz="2600" dirty="0"/>
              <a:t>Gebit: maalt het voer</a:t>
            </a:r>
          </a:p>
          <a:p>
            <a:r>
              <a:rPr lang="nl-NL" sz="2400" dirty="0"/>
              <a:t>Keelholte: Passeert het eten</a:t>
            </a:r>
          </a:p>
          <a:p>
            <a:r>
              <a:rPr lang="nl-NL" sz="2400" dirty="0"/>
              <a:t>Slokdarm: Met knijpende bewegingen naar de maag</a:t>
            </a:r>
          </a:p>
          <a:p>
            <a:r>
              <a:rPr lang="nl-NL" sz="2400" dirty="0"/>
              <a:t>Maag: bestaat uit 2 kamers Voormaag en Hoofdmaag. Het voedsel word verteerd</a:t>
            </a:r>
          </a:p>
          <a:p>
            <a:r>
              <a:rPr lang="nl-NL" sz="2400" dirty="0"/>
              <a:t>Dunne darm: voedingstoffen uit het voedsel halen</a:t>
            </a:r>
          </a:p>
          <a:p>
            <a:r>
              <a:rPr lang="nl-NL" sz="2400" dirty="0"/>
              <a:t>Dikke darm: word zout en vocht uit het voedsel </a:t>
            </a:r>
            <a:r>
              <a:rPr lang="nl-NL" sz="2400" dirty="0" err="1"/>
              <a:t>gehaalt</a:t>
            </a:r>
            <a:endParaRPr lang="nl-NL" sz="2400" dirty="0"/>
          </a:p>
          <a:p>
            <a:r>
              <a:rPr lang="nl-NL" sz="2400" dirty="0"/>
              <a:t>Anus: produceert het afval naar buiten</a:t>
            </a:r>
          </a:p>
          <a:p>
            <a:endParaRPr lang="nl-NL" sz="2600" dirty="0"/>
          </a:p>
        </p:txBody>
      </p:sp>
      <p:pic>
        <p:nvPicPr>
          <p:cNvPr id="7170" name="Picture 2" descr="Afbeeldingsresultaat voor hamster">
            <a:extLst>
              <a:ext uri="{FF2B5EF4-FFF2-40B4-BE49-F238E27FC236}">
                <a16:creationId xmlns:a16="http://schemas.microsoft.com/office/drawing/2014/main" id="{F5DDBBC2-D778-4931-80B1-B444C402A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356" y="365125"/>
            <a:ext cx="2599645" cy="2599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9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C7D97-BDAF-4DF1-9A79-533789383E76}"/>
              </a:ext>
            </a:extLst>
          </p:cNvPr>
          <p:cNvSpPr>
            <a:spLocks noGrp="1"/>
          </p:cNvSpPr>
          <p:nvPr>
            <p:ph type="title"/>
          </p:nvPr>
        </p:nvSpPr>
        <p:spPr/>
        <p:txBody>
          <a:bodyPr/>
          <a:lstStyle/>
          <a:p>
            <a:r>
              <a:rPr lang="nl-NL" dirty="0"/>
              <a:t>Opvallende zaken</a:t>
            </a:r>
          </a:p>
        </p:txBody>
      </p:sp>
      <p:sp>
        <p:nvSpPr>
          <p:cNvPr id="3" name="Tijdelijke aanduiding voor inhoud 2">
            <a:extLst>
              <a:ext uri="{FF2B5EF4-FFF2-40B4-BE49-F238E27FC236}">
                <a16:creationId xmlns:a16="http://schemas.microsoft.com/office/drawing/2014/main" id="{5384F49F-1A11-4FD1-A73B-7DD4D49C18C2}"/>
              </a:ext>
            </a:extLst>
          </p:cNvPr>
          <p:cNvSpPr>
            <a:spLocks noGrp="1"/>
          </p:cNvSpPr>
          <p:nvPr>
            <p:ph idx="1"/>
          </p:nvPr>
        </p:nvSpPr>
        <p:spPr/>
        <p:txBody>
          <a:bodyPr/>
          <a:lstStyle/>
          <a:p>
            <a:r>
              <a:rPr lang="nl-NL" dirty="0"/>
              <a:t>Lange darmen</a:t>
            </a:r>
          </a:p>
          <a:p>
            <a:r>
              <a:rPr lang="nl-NL" dirty="0"/>
              <a:t>De wand van de darm bestaat uit 4 lagen</a:t>
            </a:r>
          </a:p>
          <a:p>
            <a:r>
              <a:rPr lang="nl-NL" dirty="0"/>
              <a:t>2 kamers Voormaag en hoofdmaag</a:t>
            </a:r>
          </a:p>
          <a:p>
            <a:endParaRPr lang="nl-NL" dirty="0"/>
          </a:p>
        </p:txBody>
      </p:sp>
      <p:pic>
        <p:nvPicPr>
          <p:cNvPr id="8194" name="Picture 2" descr="Afbeeldingsresultaat voor hamster">
            <a:extLst>
              <a:ext uri="{FF2B5EF4-FFF2-40B4-BE49-F238E27FC236}">
                <a16:creationId xmlns:a16="http://schemas.microsoft.com/office/drawing/2014/main" id="{8CA26754-4A62-4D20-AF49-E978EC7FD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305" y="3578315"/>
            <a:ext cx="5630056" cy="2941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4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17B26-23D6-416E-9CA7-2F365C6901B7}"/>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13ED42EB-8819-443B-89A5-BB9330874FFF}"/>
              </a:ext>
            </a:extLst>
          </p:cNvPr>
          <p:cNvSpPr>
            <a:spLocks noGrp="1"/>
          </p:cNvSpPr>
          <p:nvPr>
            <p:ph idx="1"/>
          </p:nvPr>
        </p:nvSpPr>
        <p:spPr/>
        <p:txBody>
          <a:bodyPr/>
          <a:lstStyle/>
          <a:p>
            <a:endParaRPr lang="nl-NL" dirty="0"/>
          </a:p>
        </p:txBody>
      </p:sp>
      <p:pic>
        <p:nvPicPr>
          <p:cNvPr id="10242" name="Picture 2" descr="Afbeeldingsresultaat voor vragen">
            <a:extLst>
              <a:ext uri="{FF2B5EF4-FFF2-40B4-BE49-F238E27FC236}">
                <a16:creationId xmlns:a16="http://schemas.microsoft.com/office/drawing/2014/main" id="{A6BEAA6A-936D-4DEF-98B2-89947B24D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094" y="1508336"/>
            <a:ext cx="4787673" cy="5028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2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E9D3F-75C9-46BA-9ADE-CF0A952F8B66}"/>
              </a:ext>
            </a:extLst>
          </p:cNvPr>
          <p:cNvSpPr>
            <a:spLocks noGrp="1"/>
          </p:cNvSpPr>
          <p:nvPr>
            <p:ph type="title"/>
          </p:nvPr>
        </p:nvSpPr>
        <p:spPr/>
        <p:txBody>
          <a:bodyPr/>
          <a:lstStyle/>
          <a:p>
            <a:r>
              <a:rPr lang="nl-NL" dirty="0"/>
              <a:t>Inhoudsopgave</a:t>
            </a:r>
          </a:p>
        </p:txBody>
      </p:sp>
      <p:sp>
        <p:nvSpPr>
          <p:cNvPr id="3" name="Tijdelijke aanduiding voor inhoud 2">
            <a:extLst>
              <a:ext uri="{FF2B5EF4-FFF2-40B4-BE49-F238E27FC236}">
                <a16:creationId xmlns:a16="http://schemas.microsoft.com/office/drawing/2014/main" id="{534064A3-66DC-42F8-9E88-10EFD3FA07E3}"/>
              </a:ext>
            </a:extLst>
          </p:cNvPr>
          <p:cNvSpPr>
            <a:spLocks noGrp="1"/>
          </p:cNvSpPr>
          <p:nvPr>
            <p:ph idx="1"/>
          </p:nvPr>
        </p:nvSpPr>
        <p:spPr/>
        <p:txBody>
          <a:bodyPr/>
          <a:lstStyle/>
          <a:p>
            <a:r>
              <a:rPr lang="nl-NL" dirty="0"/>
              <a:t>Cavia en Hamster</a:t>
            </a:r>
          </a:p>
          <a:p>
            <a:r>
              <a:rPr lang="nl-NL" dirty="0"/>
              <a:t>Gebit</a:t>
            </a:r>
          </a:p>
          <a:p>
            <a:r>
              <a:rPr lang="nl-NL" dirty="0"/>
              <a:t>Voerbehoefte en voerhoeveelheid</a:t>
            </a:r>
          </a:p>
          <a:p>
            <a:r>
              <a:rPr lang="nl-NL" dirty="0"/>
              <a:t>Veel voorkomende ingrediënten voeding cavia </a:t>
            </a:r>
          </a:p>
          <a:p>
            <a:r>
              <a:rPr lang="nl-NL" dirty="0"/>
              <a:t>Foerageergedrag cavia </a:t>
            </a:r>
          </a:p>
          <a:p>
            <a:r>
              <a:rPr lang="nl-NL" dirty="0"/>
              <a:t>Spijsvertering</a:t>
            </a:r>
          </a:p>
          <a:p>
            <a:r>
              <a:rPr lang="nl-NL" dirty="0"/>
              <a:t>Opvallende zaken</a:t>
            </a:r>
          </a:p>
        </p:txBody>
      </p:sp>
    </p:spTree>
    <p:extLst>
      <p:ext uri="{BB962C8B-B14F-4D97-AF65-F5344CB8AC3E}">
        <p14:creationId xmlns:p14="http://schemas.microsoft.com/office/powerpoint/2010/main" val="104271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fbeeldingsresultaat voor cavia gebit">
            <a:extLst>
              <a:ext uri="{FF2B5EF4-FFF2-40B4-BE49-F238E27FC236}">
                <a16:creationId xmlns:a16="http://schemas.microsoft.com/office/drawing/2014/main" id="{228972A1-2DDE-461D-949F-0C5B312893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 r="1448" b="3"/>
          <a:stretch/>
        </p:blipFill>
        <p:spPr bwMode="auto">
          <a:xfrm>
            <a:off x="5310921" y="2450956"/>
            <a:ext cx="4357735" cy="2987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5A883C2-4F60-4D53-B448-52C431B036EE}"/>
              </a:ext>
            </a:extLst>
          </p:cNvPr>
          <p:cNvSpPr>
            <a:spLocks noGrp="1"/>
          </p:cNvSpPr>
          <p:nvPr>
            <p:ph type="title"/>
          </p:nvPr>
        </p:nvSpPr>
        <p:spPr/>
        <p:txBody>
          <a:bodyPr>
            <a:normAutofit/>
          </a:bodyPr>
          <a:lstStyle/>
          <a:p>
            <a:r>
              <a:rPr lang="nl-NL" dirty="0"/>
              <a:t>Gebit Cavia</a:t>
            </a:r>
          </a:p>
        </p:txBody>
      </p:sp>
      <p:sp>
        <p:nvSpPr>
          <p:cNvPr id="3" name="Tijdelijke aanduiding voor inhoud 2">
            <a:extLst>
              <a:ext uri="{FF2B5EF4-FFF2-40B4-BE49-F238E27FC236}">
                <a16:creationId xmlns:a16="http://schemas.microsoft.com/office/drawing/2014/main" id="{DCB48DBC-8836-4E52-82DC-5EC688C8C3C6}"/>
              </a:ext>
            </a:extLst>
          </p:cNvPr>
          <p:cNvSpPr>
            <a:spLocks noGrp="1"/>
          </p:cNvSpPr>
          <p:nvPr>
            <p:ph idx="1"/>
          </p:nvPr>
        </p:nvSpPr>
        <p:spPr>
          <a:xfrm>
            <a:off x="838200" y="1825625"/>
            <a:ext cx="3797807" cy="4351338"/>
          </a:xfrm>
        </p:spPr>
        <p:txBody>
          <a:bodyPr>
            <a:normAutofit/>
          </a:bodyPr>
          <a:lstStyle/>
          <a:p>
            <a:r>
              <a:rPr lang="nl-NL" sz="2000"/>
              <a:t>4 snijtanden en 16 kiezen</a:t>
            </a:r>
          </a:p>
          <a:p>
            <a:r>
              <a:rPr lang="nl-NL" sz="2000"/>
              <a:t>Groeien het hele leven door</a:t>
            </a:r>
          </a:p>
          <a:p>
            <a:r>
              <a:rPr lang="nl-NL" sz="2000"/>
              <a:t>Groeit 6-8 cm per jaar</a:t>
            </a:r>
          </a:p>
          <a:p>
            <a:r>
              <a:rPr lang="nl-NL" sz="2000"/>
              <a:t>Goed afsijten</a:t>
            </a:r>
          </a:p>
          <a:p>
            <a:endParaRPr lang="nl-NL" sz="2000"/>
          </a:p>
          <a:p>
            <a:endParaRPr lang="nl-NL" sz="2000"/>
          </a:p>
        </p:txBody>
      </p:sp>
    </p:spTree>
    <p:extLst>
      <p:ext uri="{BB962C8B-B14F-4D97-AF65-F5344CB8AC3E}">
        <p14:creationId xmlns:p14="http://schemas.microsoft.com/office/powerpoint/2010/main" val="80253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12177-DBC4-402B-81C6-D9CB47617F22}"/>
              </a:ext>
            </a:extLst>
          </p:cNvPr>
          <p:cNvSpPr>
            <a:spLocks noGrp="1"/>
          </p:cNvSpPr>
          <p:nvPr>
            <p:ph type="title"/>
          </p:nvPr>
        </p:nvSpPr>
        <p:spPr/>
        <p:txBody>
          <a:bodyPr/>
          <a:lstStyle/>
          <a:p>
            <a:r>
              <a:rPr lang="nl-NL" dirty="0"/>
              <a:t>Voerbehoefte &amp; Voerhoeveelheid</a:t>
            </a:r>
          </a:p>
        </p:txBody>
      </p:sp>
      <p:sp>
        <p:nvSpPr>
          <p:cNvPr id="3" name="Tijdelijke aanduiding voor inhoud 2">
            <a:extLst>
              <a:ext uri="{FF2B5EF4-FFF2-40B4-BE49-F238E27FC236}">
                <a16:creationId xmlns:a16="http://schemas.microsoft.com/office/drawing/2014/main" id="{53C3FCCB-50CF-45D3-9C72-76C4B8066AC1}"/>
              </a:ext>
            </a:extLst>
          </p:cNvPr>
          <p:cNvSpPr>
            <a:spLocks noGrp="1"/>
          </p:cNvSpPr>
          <p:nvPr>
            <p:ph idx="1"/>
          </p:nvPr>
        </p:nvSpPr>
        <p:spPr/>
        <p:txBody>
          <a:bodyPr/>
          <a:lstStyle/>
          <a:p>
            <a:r>
              <a:rPr lang="nl-NL" dirty="0"/>
              <a:t>Cavia</a:t>
            </a:r>
          </a:p>
          <a:p>
            <a:r>
              <a:rPr lang="nl-NL" dirty="0"/>
              <a:t>Een cavia moet per dag 30 tot 50 mg vitamine C opnemen varieer met de groente fruit.</a:t>
            </a:r>
          </a:p>
          <a:p>
            <a:endParaRPr lang="nl-NL" dirty="0"/>
          </a:p>
          <a:p>
            <a:r>
              <a:rPr lang="nl-NL" dirty="0"/>
              <a:t>Hamster</a:t>
            </a:r>
          </a:p>
          <a:p>
            <a:r>
              <a:rPr lang="nl-NL" dirty="0"/>
              <a:t>een eiwitrijke voeding ma 15 tot 18% eiwit het beste voer dat je kan geven is </a:t>
            </a:r>
            <a:r>
              <a:rPr lang="nl-NL" dirty="0" err="1"/>
              <a:t>mixvoer</a:t>
            </a:r>
            <a:r>
              <a:rPr lang="nl-NL" dirty="0"/>
              <a:t> omdat hamsters vrijwel geen </a:t>
            </a:r>
            <a:r>
              <a:rPr lang="nl-NL" dirty="0" err="1"/>
              <a:t>bix</a:t>
            </a:r>
            <a:r>
              <a:rPr lang="nl-NL" dirty="0"/>
              <a:t> eten. Als je geen eiwitrijk voer hebt kan je die ook bijvoeren met meelwormen.</a:t>
            </a:r>
          </a:p>
          <a:p>
            <a:endParaRPr lang="nl-NL" dirty="0"/>
          </a:p>
          <a:p>
            <a:endParaRPr lang="nl-NL" dirty="0"/>
          </a:p>
        </p:txBody>
      </p:sp>
    </p:spTree>
    <p:extLst>
      <p:ext uri="{BB962C8B-B14F-4D97-AF65-F5344CB8AC3E}">
        <p14:creationId xmlns:p14="http://schemas.microsoft.com/office/powerpoint/2010/main" val="231536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59108" y="1257274"/>
            <a:ext cx="9144000" cy="1189763"/>
          </a:xfrm>
        </p:spPr>
        <p:txBody>
          <a:bodyPr>
            <a:noAutofit/>
          </a:bodyPr>
          <a:lstStyle/>
          <a:p>
            <a:r>
              <a:rPr lang="nl-NL" sz="4400" dirty="0"/>
              <a:t>Veel voorkomende ingrediënten voeding cavia </a:t>
            </a:r>
          </a:p>
        </p:txBody>
      </p:sp>
      <p:sp>
        <p:nvSpPr>
          <p:cNvPr id="3" name="Ondertitel 2"/>
          <p:cNvSpPr>
            <a:spLocks noGrp="1"/>
          </p:cNvSpPr>
          <p:nvPr>
            <p:ph type="subTitle" idx="1"/>
          </p:nvPr>
        </p:nvSpPr>
        <p:spPr>
          <a:xfrm>
            <a:off x="1814880" y="3019235"/>
            <a:ext cx="9231087" cy="3696788"/>
          </a:xfrm>
        </p:spPr>
        <p:txBody>
          <a:bodyPr>
            <a:normAutofit/>
          </a:bodyPr>
          <a:lstStyle/>
          <a:p>
            <a:r>
              <a:rPr lang="nl-NL" sz="2600" dirty="0"/>
              <a:t>-Vitamine C – kunnen ze zelf niet aanmaken dus is het belangrijk dat het in het voer zit, of zelf groentes geeft </a:t>
            </a:r>
          </a:p>
          <a:p>
            <a:r>
              <a:rPr lang="nl-NL" sz="2600" dirty="0"/>
              <a:t>-Granen – eten cavia’s veel in het wild </a:t>
            </a:r>
          </a:p>
          <a:p>
            <a:r>
              <a:rPr lang="nl-NL" sz="2600" dirty="0"/>
              <a:t>-Zaden – zelfde als granen</a:t>
            </a:r>
          </a:p>
          <a:p>
            <a:r>
              <a:rPr lang="nl-NL" sz="2600" dirty="0"/>
              <a:t>- Groentes – er zitten groentes in maar het is belangrijk dat je zelf ook groentes geeft aan je cavia (komkommer, andijvie , sla, peterselie, witlof)</a:t>
            </a:r>
          </a:p>
        </p:txBody>
      </p:sp>
    </p:spTree>
    <p:extLst>
      <p:ext uri="{BB962C8B-B14F-4D97-AF65-F5344CB8AC3E}">
        <p14:creationId xmlns:p14="http://schemas.microsoft.com/office/powerpoint/2010/main" val="166813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7668"/>
            <a:ext cx="9144000" cy="1085260"/>
          </a:xfrm>
        </p:spPr>
        <p:txBody>
          <a:bodyPr>
            <a:normAutofit/>
          </a:bodyPr>
          <a:lstStyle/>
          <a:p>
            <a:r>
              <a:rPr lang="nl-NL" sz="4400" dirty="0"/>
              <a:t>Foerageergedrag cavia </a:t>
            </a:r>
          </a:p>
        </p:txBody>
      </p:sp>
      <p:sp>
        <p:nvSpPr>
          <p:cNvPr id="3" name="Ondertitel 2"/>
          <p:cNvSpPr>
            <a:spLocks noGrp="1"/>
          </p:cNvSpPr>
          <p:nvPr>
            <p:ph type="subTitle" idx="1"/>
          </p:nvPr>
        </p:nvSpPr>
        <p:spPr>
          <a:xfrm>
            <a:off x="1280160" y="2207623"/>
            <a:ext cx="9387840" cy="2527663"/>
          </a:xfrm>
        </p:spPr>
        <p:txBody>
          <a:bodyPr>
            <a:normAutofit lnSpcReduction="10000"/>
          </a:bodyPr>
          <a:lstStyle/>
          <a:p>
            <a:pPr marL="342900" indent="-342900">
              <a:buFontTx/>
              <a:buChar char="-"/>
            </a:pPr>
            <a:r>
              <a:rPr lang="nl-NL" sz="2600" dirty="0"/>
              <a:t>Ochtend en avondschemering – in de ochtend en avondschemering gaan in het wild op zoek naar voedsel en gaan ze eten. </a:t>
            </a:r>
          </a:p>
          <a:p>
            <a:pPr marL="342900" indent="-342900">
              <a:buFontTx/>
              <a:buChar char="-"/>
            </a:pPr>
            <a:endParaRPr lang="nl-NL" sz="2600" dirty="0"/>
          </a:p>
          <a:p>
            <a:pPr marL="342900" indent="-342900">
              <a:buFontTx/>
              <a:buChar char="-"/>
            </a:pPr>
            <a:r>
              <a:rPr lang="nl-NL" sz="2600" dirty="0"/>
              <a:t>-gras, bladeren, zaden, bloemen – dit eten cavia’s in het wild.</a:t>
            </a:r>
          </a:p>
        </p:txBody>
      </p:sp>
      <p:pic>
        <p:nvPicPr>
          <p:cNvPr id="2050" name="Picture 2" descr="Afbeeldingsresultaat voor cavia">
            <a:extLst>
              <a:ext uri="{FF2B5EF4-FFF2-40B4-BE49-F238E27FC236}">
                <a16:creationId xmlns:a16="http://schemas.microsoft.com/office/drawing/2014/main" id="{09CBECE4-A790-422C-8B0F-475FAE93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006" y="4905051"/>
            <a:ext cx="3356818" cy="1964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3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166C4-17A5-4946-9A3C-A4374AB7EA7E}"/>
              </a:ext>
            </a:extLst>
          </p:cNvPr>
          <p:cNvSpPr>
            <a:spLocks noGrp="1"/>
          </p:cNvSpPr>
          <p:nvPr>
            <p:ph type="title"/>
          </p:nvPr>
        </p:nvSpPr>
        <p:spPr/>
        <p:txBody>
          <a:bodyPr/>
          <a:lstStyle/>
          <a:p>
            <a:r>
              <a:rPr lang="nl-NL" dirty="0"/>
              <a:t>Spijsvertering</a:t>
            </a:r>
          </a:p>
        </p:txBody>
      </p:sp>
      <p:sp>
        <p:nvSpPr>
          <p:cNvPr id="3" name="Tijdelijke aanduiding voor inhoud 2">
            <a:extLst>
              <a:ext uri="{FF2B5EF4-FFF2-40B4-BE49-F238E27FC236}">
                <a16:creationId xmlns:a16="http://schemas.microsoft.com/office/drawing/2014/main" id="{FC8806DC-B202-48A6-8C30-913F6B8CB824}"/>
              </a:ext>
            </a:extLst>
          </p:cNvPr>
          <p:cNvSpPr>
            <a:spLocks noGrp="1"/>
          </p:cNvSpPr>
          <p:nvPr>
            <p:ph idx="1"/>
          </p:nvPr>
        </p:nvSpPr>
        <p:spPr>
          <a:xfrm>
            <a:off x="462228" y="2404434"/>
            <a:ext cx="5593797" cy="3450613"/>
          </a:xfrm>
        </p:spPr>
        <p:txBody>
          <a:bodyPr>
            <a:noAutofit/>
          </a:bodyPr>
          <a:lstStyle/>
          <a:p>
            <a:endParaRPr lang="nl-NL" sz="1800" dirty="0"/>
          </a:p>
          <a:p>
            <a:r>
              <a:rPr lang="nl-NL" sz="1800" dirty="0"/>
              <a:t>Gebit: maalt het voer</a:t>
            </a:r>
          </a:p>
          <a:p>
            <a:r>
              <a:rPr lang="nl-NL" sz="1800" dirty="0"/>
              <a:t>Keelholte: Passeert het eten</a:t>
            </a:r>
          </a:p>
          <a:p>
            <a:r>
              <a:rPr lang="nl-NL" sz="1800" dirty="0"/>
              <a:t>Slokdarm: Met knijpende bewegingen naar de maag</a:t>
            </a:r>
          </a:p>
          <a:p>
            <a:r>
              <a:rPr lang="nl-NL" sz="1800" dirty="0"/>
              <a:t>Maag: Verteerd voedsel en produceert maagsap</a:t>
            </a:r>
          </a:p>
          <a:p>
            <a:r>
              <a:rPr lang="nl-NL" sz="1800" dirty="0"/>
              <a:t>Lever: gal produceren</a:t>
            </a:r>
          </a:p>
          <a:p>
            <a:endParaRPr lang="nl-NL" sz="1800" dirty="0"/>
          </a:p>
        </p:txBody>
      </p:sp>
      <p:pic>
        <p:nvPicPr>
          <p:cNvPr id="3074" name="Picture 2" descr="Afbeeldingsresultaat voor cavia">
            <a:extLst>
              <a:ext uri="{FF2B5EF4-FFF2-40B4-BE49-F238E27FC236}">
                <a16:creationId xmlns:a16="http://schemas.microsoft.com/office/drawing/2014/main" id="{B3625F94-AFEB-4FE1-99F3-796916B21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689" y="0"/>
            <a:ext cx="3313884" cy="26778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98B50B78-3F7C-4CB0-B552-4E2737929DEC}"/>
              </a:ext>
            </a:extLst>
          </p:cNvPr>
          <p:cNvSpPr txBox="1">
            <a:spLocks/>
          </p:cNvSpPr>
          <p:nvPr/>
        </p:nvSpPr>
        <p:spPr>
          <a:xfrm>
            <a:off x="5760003" y="2275987"/>
            <a:ext cx="5593797" cy="345061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nl-NL" sz="1800" dirty="0"/>
          </a:p>
          <a:p>
            <a:r>
              <a:rPr lang="nl-NL" sz="1800" dirty="0"/>
              <a:t>Alvleesklier: zorgt voor verteringssappen</a:t>
            </a:r>
          </a:p>
          <a:p>
            <a:r>
              <a:rPr lang="nl-NL" sz="1800" dirty="0"/>
              <a:t>Dunne darm: voedingstoffen uit het voedsel halen</a:t>
            </a:r>
          </a:p>
          <a:p>
            <a:r>
              <a:rPr lang="nl-NL" sz="1800" dirty="0"/>
              <a:t>Blinde darm: extra bacterie</a:t>
            </a:r>
          </a:p>
          <a:p>
            <a:r>
              <a:rPr lang="nl-NL" sz="1800" dirty="0"/>
              <a:t>Dikke darm: word zout en vocht uit het voedsel </a:t>
            </a:r>
            <a:r>
              <a:rPr lang="nl-NL" sz="1800" dirty="0" err="1"/>
              <a:t>gehaalt</a:t>
            </a:r>
            <a:endParaRPr lang="nl-NL" sz="1800" dirty="0"/>
          </a:p>
          <a:p>
            <a:r>
              <a:rPr lang="nl-NL" sz="1800" dirty="0"/>
              <a:t>Anus: produceert het afval naar buiten</a:t>
            </a:r>
          </a:p>
          <a:p>
            <a:endParaRPr lang="nl-NL" sz="1800" dirty="0"/>
          </a:p>
        </p:txBody>
      </p:sp>
    </p:spTree>
    <p:extLst>
      <p:ext uri="{BB962C8B-B14F-4D97-AF65-F5344CB8AC3E}">
        <p14:creationId xmlns:p14="http://schemas.microsoft.com/office/powerpoint/2010/main" val="267650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BD66C-629B-4C35-AFF6-D1BCF25C7242}"/>
              </a:ext>
            </a:extLst>
          </p:cNvPr>
          <p:cNvSpPr>
            <a:spLocks noGrp="1"/>
          </p:cNvSpPr>
          <p:nvPr>
            <p:ph type="title"/>
          </p:nvPr>
        </p:nvSpPr>
        <p:spPr/>
        <p:txBody>
          <a:bodyPr/>
          <a:lstStyle/>
          <a:p>
            <a:r>
              <a:rPr lang="nl-NL" dirty="0"/>
              <a:t>Opvallende zaken</a:t>
            </a:r>
          </a:p>
        </p:txBody>
      </p:sp>
      <p:sp>
        <p:nvSpPr>
          <p:cNvPr id="3" name="Tijdelijke aanduiding voor inhoud 2">
            <a:extLst>
              <a:ext uri="{FF2B5EF4-FFF2-40B4-BE49-F238E27FC236}">
                <a16:creationId xmlns:a16="http://schemas.microsoft.com/office/drawing/2014/main" id="{CC1E3D78-F7EF-4393-A743-BDB535A7843B}"/>
              </a:ext>
            </a:extLst>
          </p:cNvPr>
          <p:cNvSpPr>
            <a:spLocks noGrp="1"/>
          </p:cNvSpPr>
          <p:nvPr>
            <p:ph idx="1"/>
          </p:nvPr>
        </p:nvSpPr>
        <p:spPr/>
        <p:txBody>
          <a:bodyPr/>
          <a:lstStyle/>
          <a:p>
            <a:r>
              <a:rPr lang="nl-NL" dirty="0"/>
              <a:t>Vitamine c</a:t>
            </a:r>
          </a:p>
          <a:p>
            <a:r>
              <a:rPr lang="nl-NL" dirty="0"/>
              <a:t>Blinde darm heeft geen extra functie</a:t>
            </a:r>
          </a:p>
          <a:p>
            <a:r>
              <a:rPr lang="nl-NL" dirty="0"/>
              <a:t>De vertering vind plaats in het laatste stukje van het maagdarmstelsel</a:t>
            </a:r>
          </a:p>
          <a:p>
            <a:endParaRPr lang="nl-NL" dirty="0"/>
          </a:p>
          <a:p>
            <a:endParaRPr lang="nl-NL" dirty="0"/>
          </a:p>
        </p:txBody>
      </p:sp>
      <p:pic>
        <p:nvPicPr>
          <p:cNvPr id="4098" name="Picture 2" descr="Afbeeldingsresultaat voor cavia">
            <a:extLst>
              <a:ext uri="{FF2B5EF4-FFF2-40B4-BE49-F238E27FC236}">
                <a16:creationId xmlns:a16="http://schemas.microsoft.com/office/drawing/2014/main" id="{74003A27-B7E6-4971-BEF1-98760C33C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539" y="3482975"/>
            <a:ext cx="43243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6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Afbeeldingsresultaat voor hamster gebit">
            <a:extLst>
              <a:ext uri="{FF2B5EF4-FFF2-40B4-BE49-F238E27FC236}">
                <a16:creationId xmlns:a16="http://schemas.microsoft.com/office/drawing/2014/main" id="{57A67296-F36E-40A3-BB88-8E02B4F57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0" t="4072" r="3368" b="2404"/>
          <a:stretch/>
        </p:blipFill>
        <p:spPr bwMode="auto">
          <a:xfrm>
            <a:off x="6204857" y="2438400"/>
            <a:ext cx="3657600" cy="30480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8F5A633-9A72-4710-B434-A545BB6F225E}"/>
              </a:ext>
            </a:extLst>
          </p:cNvPr>
          <p:cNvSpPr>
            <a:spLocks noGrp="1"/>
          </p:cNvSpPr>
          <p:nvPr>
            <p:ph type="title"/>
          </p:nvPr>
        </p:nvSpPr>
        <p:spPr>
          <a:xfrm>
            <a:off x="2117965" y="629266"/>
            <a:ext cx="3667039" cy="1676603"/>
          </a:xfrm>
        </p:spPr>
        <p:txBody>
          <a:bodyPr>
            <a:normAutofit/>
          </a:bodyPr>
          <a:lstStyle/>
          <a:p>
            <a:r>
              <a:rPr lang="nl-NL" dirty="0"/>
              <a:t>Gebit Hamster</a:t>
            </a:r>
          </a:p>
        </p:txBody>
      </p:sp>
      <p:sp>
        <p:nvSpPr>
          <p:cNvPr id="3" name="Tijdelijke aanduiding voor inhoud 2">
            <a:extLst>
              <a:ext uri="{FF2B5EF4-FFF2-40B4-BE49-F238E27FC236}">
                <a16:creationId xmlns:a16="http://schemas.microsoft.com/office/drawing/2014/main" id="{1B4B263A-5D84-416B-BE21-5E667E741ED6}"/>
              </a:ext>
            </a:extLst>
          </p:cNvPr>
          <p:cNvSpPr>
            <a:spLocks noGrp="1"/>
          </p:cNvSpPr>
          <p:nvPr>
            <p:ph idx="1"/>
          </p:nvPr>
        </p:nvSpPr>
        <p:spPr>
          <a:xfrm>
            <a:off x="648930" y="2438400"/>
            <a:ext cx="3667037" cy="3785419"/>
          </a:xfrm>
        </p:spPr>
        <p:txBody>
          <a:bodyPr>
            <a:normAutofit/>
          </a:bodyPr>
          <a:lstStyle/>
          <a:p>
            <a:r>
              <a:rPr lang="nl-NL" sz="1800"/>
              <a:t>Geen hoektanden</a:t>
            </a:r>
          </a:p>
          <a:p>
            <a:r>
              <a:rPr lang="nl-NL" sz="1800"/>
              <a:t>Snijtanden hebben geen wortels</a:t>
            </a:r>
          </a:p>
          <a:p>
            <a:endParaRPr lang="nl-NL" sz="1800"/>
          </a:p>
          <a:p>
            <a:pPr marL="0" indent="0">
              <a:buNone/>
            </a:pPr>
            <a:endParaRPr lang="nl-NL" sz="1800"/>
          </a:p>
        </p:txBody>
      </p:sp>
    </p:spTree>
    <p:extLst>
      <p:ext uri="{BB962C8B-B14F-4D97-AF65-F5344CB8AC3E}">
        <p14:creationId xmlns:p14="http://schemas.microsoft.com/office/powerpoint/2010/main" val="2450056958"/>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1145</TotalTime>
  <Words>839</Words>
  <Application>Microsoft Office PowerPoint</Application>
  <PresentationFormat>Breedbeeld</PresentationFormat>
  <Paragraphs>83</Paragraphs>
  <Slides>15</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Century Gothic</vt:lpstr>
      <vt:lpstr>Wingdings 3</vt:lpstr>
      <vt:lpstr>Sliert</vt:lpstr>
      <vt:lpstr>Hamster &amp; Cavia</vt:lpstr>
      <vt:lpstr>Inhoudsopgave</vt:lpstr>
      <vt:lpstr>Gebit Cavia</vt:lpstr>
      <vt:lpstr>Voerbehoefte &amp; Voerhoeveelheid</vt:lpstr>
      <vt:lpstr>Veel voorkomende ingrediënten voeding cavia </vt:lpstr>
      <vt:lpstr>Foerageergedrag cavia </vt:lpstr>
      <vt:lpstr>Spijsvertering</vt:lpstr>
      <vt:lpstr>Opvallende zaken</vt:lpstr>
      <vt:lpstr>Gebit Hamster</vt:lpstr>
      <vt:lpstr>Voerbehoefte &amp; Voerhoeveelheid</vt:lpstr>
      <vt:lpstr>Veel voorkomende ingrediënten voeding hamster </vt:lpstr>
      <vt:lpstr>Foerageergedrag hamster </vt:lpstr>
      <vt:lpstr>Spijsvertering</vt:lpstr>
      <vt:lpstr>Opvallende zaken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Hamster &amp; Cavia</dc:title>
  <dc:creator>Anne Derksen</dc:creator>
  <cp:lastModifiedBy>Anne Derksen</cp:lastModifiedBy>
  <cp:revision>9</cp:revision>
  <dcterms:created xsi:type="dcterms:W3CDTF">2017-11-28T13:10:22Z</dcterms:created>
  <dcterms:modified xsi:type="dcterms:W3CDTF">2017-11-29T08:16:08Z</dcterms:modified>
</cp:coreProperties>
</file>